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57" r:id="rId4"/>
    <p:sldId id="258" r:id="rId5"/>
    <p:sldId id="268" r:id="rId6"/>
    <p:sldId id="259" r:id="rId7"/>
    <p:sldId id="260" r:id="rId8"/>
    <p:sldId id="261" r:id="rId9"/>
    <p:sldId id="270" r:id="rId10"/>
    <p:sldId id="262" r:id="rId11"/>
    <p:sldId id="278" r:id="rId12"/>
    <p:sldId id="275" r:id="rId13"/>
    <p:sldId id="276" r:id="rId14"/>
    <p:sldId id="274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8" autoAdjust="0"/>
    <p:restoredTop sz="94660"/>
  </p:normalViewPr>
  <p:slideViewPr>
    <p:cSldViewPr snapToGrid="0">
      <p:cViewPr>
        <p:scale>
          <a:sx n="39" d="100"/>
          <a:sy n="39" d="100"/>
        </p:scale>
        <p:origin x="4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90383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0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177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35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30010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56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427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41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87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91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0652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97F6DF8A-390F-4BA4-B37B-BECCBC5F8AFB}" type="datetimeFigureOut">
              <a:rPr lang="en-US" smtClean="0"/>
              <a:t>9/14/2019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CD842E2A-06D7-4550-9769-9C07691965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5414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appaalphaorder.org/chapters/wake-forest-university/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7720" y="792406"/>
            <a:ext cx="7438209" cy="3642433"/>
          </a:xfrm>
        </p:spPr>
        <p:txBody>
          <a:bodyPr>
            <a:normAutofit/>
          </a:bodyPr>
          <a:lstStyle/>
          <a:p>
            <a:r>
              <a:rPr lang="en-US" sz="4900" dirty="0" smtClean="0"/>
              <a:t>Becoming Bros: The History of Fraternity Masculinity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The Last Lecture Series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9.25.19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7720" y="4800600"/>
            <a:ext cx="9872472" cy="1691640"/>
          </a:xfrm>
        </p:spPr>
        <p:txBody>
          <a:bodyPr>
            <a:normAutofit fontScale="85000" lnSpcReduction="20000"/>
          </a:bodyPr>
          <a:lstStyle/>
          <a:p>
            <a:r>
              <a:rPr lang="en-US" sz="6000" dirty="0">
                <a:solidFill>
                  <a:schemeClr val="tx1"/>
                </a:solidFill>
              </a:rPr>
              <a:t>Mir Yarfitz</a:t>
            </a:r>
            <a:br>
              <a:rPr lang="en-US" sz="60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yarfitmh@wfu.edu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Department of History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 err="1">
                <a:solidFill>
                  <a:schemeClr val="tx1"/>
                </a:solidFill>
              </a:rPr>
              <a:t>Tribble</a:t>
            </a:r>
            <a:r>
              <a:rPr lang="en-US" sz="3200" dirty="0">
                <a:solidFill>
                  <a:schemeClr val="tx1"/>
                </a:solidFill>
              </a:rPr>
              <a:t> B-114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566" y="8537"/>
            <a:ext cx="3817434" cy="684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7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163" y="-433739"/>
            <a:ext cx="10101072" cy="1325562"/>
          </a:xfrm>
        </p:spPr>
        <p:txBody>
          <a:bodyPr/>
          <a:lstStyle/>
          <a:p>
            <a:r>
              <a:rPr lang="en-US" dirty="0" smtClean="0"/>
              <a:t>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080" y="1033580"/>
            <a:ext cx="11188263" cy="5686096"/>
          </a:xfrm>
        </p:spPr>
        <p:txBody>
          <a:bodyPr>
            <a:noAutofit/>
          </a:bodyPr>
          <a:lstStyle/>
          <a:p>
            <a:r>
              <a:rPr lang="en-US" sz="2800" dirty="0"/>
              <a:t>Addition of </a:t>
            </a:r>
            <a:r>
              <a:rPr lang="en-US" sz="2800" dirty="0" smtClean="0"/>
              <a:t>female students </a:t>
            </a:r>
            <a:r>
              <a:rPr lang="en-US" sz="2800" dirty="0"/>
              <a:t>to college campuses changed fraternity culture</a:t>
            </a:r>
          </a:p>
          <a:p>
            <a:r>
              <a:rPr lang="en-US" sz="2800" dirty="0" smtClean="0"/>
              <a:t>Manhood </a:t>
            </a:r>
            <a:r>
              <a:rPr lang="en-US" sz="2800" dirty="0"/>
              <a:t>became the opposite of womanhood, no longer of boyhood</a:t>
            </a:r>
          </a:p>
          <a:p>
            <a:r>
              <a:rPr lang="en-US" sz="2800" dirty="0"/>
              <a:t>Development of concept of homosexuality meant all-male groups had to prove they weren’t gay</a:t>
            </a:r>
          </a:p>
          <a:p>
            <a:r>
              <a:rPr lang="en-US" sz="2800" dirty="0"/>
              <a:t>Thus new priority on sexual behavior – first with working class women and prostitutes, then later with female classmates – but not as equals, to preserve and highlight the distinction between men and women</a:t>
            </a:r>
          </a:p>
          <a:p>
            <a:r>
              <a:rPr lang="en-US" sz="2800" dirty="0" smtClean="0"/>
              <a:t>New standard:</a:t>
            </a:r>
            <a:r>
              <a:rPr lang="en-US" sz="2800" dirty="0" smtClean="0"/>
              <a:t> </a:t>
            </a:r>
            <a:r>
              <a:rPr lang="en-US" sz="2800" dirty="0"/>
              <a:t>conservative, rule-abiding men by day, and hard-drinking womanizers by night</a:t>
            </a:r>
          </a:p>
        </p:txBody>
      </p:sp>
    </p:spTree>
    <p:extLst>
      <p:ext uri="{BB962C8B-B14F-4D97-AF65-F5344CB8AC3E}">
        <p14:creationId xmlns:p14="http://schemas.microsoft.com/office/powerpoint/2010/main" val="1566674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1459774"/>
            <a:ext cx="9692640" cy="1325562"/>
          </a:xfrm>
        </p:spPr>
        <p:txBody>
          <a:bodyPr/>
          <a:lstStyle/>
          <a:p>
            <a:r>
              <a:rPr lang="en-US" dirty="0" smtClean="0"/>
              <a:t>So what? 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874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1629" y="2622369"/>
            <a:ext cx="9418320" cy="4041648"/>
          </a:xfrm>
        </p:spPr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https://www.kappaalphaorder.org/chapters/wake-forest-university</a:t>
            </a:r>
            <a:r>
              <a:rPr lang="en-US" sz="2400" dirty="0" smtClean="0">
                <a:hlinkClick r:id="rId2"/>
              </a:rPr>
              <a:t>/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1629" y="1273630"/>
            <a:ext cx="10680192" cy="2361111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People Make Institutions; </a:t>
            </a:r>
          </a:p>
          <a:p>
            <a:r>
              <a:rPr lang="en-US" sz="4800" dirty="0" smtClean="0">
                <a:solidFill>
                  <a:schemeClr val="tx1"/>
                </a:solidFill>
              </a:rPr>
              <a:t>People Change Institutions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889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Birth of a Nation theatrical 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437" y="-7416"/>
            <a:ext cx="4455432" cy="686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25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957" y="914400"/>
            <a:ext cx="5339443" cy="56496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b="1" dirty="0" smtClean="0"/>
              <a:t>Non-Confidential</a:t>
            </a:r>
          </a:p>
          <a:p>
            <a:pPr marL="0" indent="0">
              <a:buNone/>
            </a:pPr>
            <a:endParaRPr lang="en-US" sz="32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Title IX </a:t>
            </a:r>
            <a:r>
              <a:rPr lang="en-US" sz="2400" dirty="0" smtClean="0"/>
              <a:t>Office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Campus </a:t>
            </a:r>
            <a:r>
              <a:rPr lang="en-US" sz="2400" dirty="0" smtClean="0"/>
              <a:t>Police, W-S Police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/>
              <a:t>Peter Rives – Alcohol and Substance Abuse Prevention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Faculty and staff are </a:t>
            </a:r>
            <a:r>
              <a:rPr lang="en-US" sz="2400" dirty="0" smtClean="0"/>
              <a:t>only required </a:t>
            </a:r>
            <a:r>
              <a:rPr lang="en-US" sz="2400" dirty="0" smtClean="0"/>
              <a:t>to report if you give </a:t>
            </a:r>
            <a:r>
              <a:rPr lang="en-US" sz="2400" dirty="0" smtClean="0"/>
              <a:t>details of sexual misconduct involving you or named individuals – we will not trick you into this, and can </a:t>
            </a:r>
            <a:r>
              <a:rPr lang="en-US" sz="2400" dirty="0" smtClean="0"/>
              <a:t>help you navigate getting support</a:t>
            </a: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8287" y="914400"/>
            <a:ext cx="5845628" cy="5829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Confidential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SAFE Office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24/7 </a:t>
            </a:r>
            <a:r>
              <a:rPr lang="en-US" sz="2400" dirty="0"/>
              <a:t>Confidential </a:t>
            </a:r>
            <a:r>
              <a:rPr lang="en-US" sz="2400" dirty="0" err="1" smtClean="0"/>
              <a:t>HelpLine</a:t>
            </a:r>
            <a:r>
              <a:rPr lang="en-US" sz="2400" dirty="0"/>
              <a:t>: </a:t>
            </a:r>
            <a:r>
              <a:rPr lang="en-US" sz="2400" dirty="0" smtClean="0"/>
              <a:t>336.758.5285</a:t>
            </a:r>
          </a:p>
          <a:p>
            <a:pPr>
              <a:spcBef>
                <a:spcPts val="0"/>
              </a:spcBef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University </a:t>
            </a:r>
            <a:r>
              <a:rPr lang="en-US" sz="2400" dirty="0" smtClean="0"/>
              <a:t>Counseling Center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Office </a:t>
            </a:r>
            <a:r>
              <a:rPr lang="en-US" sz="2400" dirty="0" smtClean="0"/>
              <a:t>of the Chaplain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Student </a:t>
            </a:r>
            <a:r>
              <a:rPr lang="en-US" sz="2400" dirty="0" smtClean="0"/>
              <a:t>Health </a:t>
            </a:r>
            <a:r>
              <a:rPr lang="en-US" sz="2400" dirty="0" smtClean="0"/>
              <a:t>Service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Collegiate Recovery Community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 smtClean="0"/>
              <a:t>-Recovery Lounge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249385" y="195942"/>
            <a:ext cx="6139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Campus Resources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9109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0"/>
            <a:ext cx="10891157" cy="6858000"/>
          </a:xfrm>
        </p:spPr>
        <p:txBody>
          <a:bodyPr>
            <a:noAutofit/>
          </a:bodyPr>
          <a:lstStyle/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DeSantis, Alan D., and Alan D. D. DeSantis. </a:t>
            </a:r>
            <a:r>
              <a:rPr lang="en-US" sz="2400" i="1" dirty="0"/>
              <a:t>Inside Greek U.: Fraternities, Sororities, and the Pursuit of Pleasure, Power, and Prestige</a:t>
            </a:r>
            <a:r>
              <a:rPr lang="en-US" sz="2400" dirty="0"/>
              <a:t>. Lexington: University Press of Kentucky, 2007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/>
              <a:t>DiAngelo</a:t>
            </a:r>
            <a:r>
              <a:rPr lang="en-US" sz="2400" dirty="0"/>
              <a:t>, Robin. </a:t>
            </a:r>
            <a:r>
              <a:rPr lang="en-US" sz="2400" i="1" dirty="0"/>
              <a:t>White Fragility: Why It’s So </a:t>
            </a:r>
            <a:r>
              <a:rPr lang="en-US" sz="2400" i="1" dirty="0" smtClean="0"/>
              <a:t>Hard </a:t>
            </a:r>
            <a:r>
              <a:rPr lang="en-US" sz="2400" i="1" dirty="0"/>
              <a:t>for White People to Talk About Racism</a:t>
            </a:r>
            <a:r>
              <a:rPr lang="en-US" sz="2400" dirty="0"/>
              <a:t>. Boston: Beacon Press, 2018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Flanagan, Caitlin. “The Dark Power of Fraternities.” </a:t>
            </a:r>
            <a:r>
              <a:rPr lang="en-US" sz="2400" i="1" dirty="0"/>
              <a:t>The Atlantic</a:t>
            </a:r>
            <a:r>
              <a:rPr lang="en-US" sz="2400" dirty="0"/>
              <a:t>, March 2014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/>
              <a:t>Hughey</a:t>
            </a:r>
            <a:r>
              <a:rPr lang="en-US" sz="2400" dirty="0"/>
              <a:t>, Matthew W., Gregory S. Parks, and </a:t>
            </a:r>
            <a:r>
              <a:rPr lang="en-US" sz="2400" dirty="0" err="1"/>
              <a:t>Theda</a:t>
            </a:r>
            <a:r>
              <a:rPr lang="en-US" sz="2400" dirty="0"/>
              <a:t> </a:t>
            </a:r>
            <a:r>
              <a:rPr lang="en-US" sz="2400" dirty="0" err="1"/>
              <a:t>Skocpol</a:t>
            </a:r>
            <a:r>
              <a:rPr lang="en-US" sz="2400" dirty="0"/>
              <a:t>. </a:t>
            </a:r>
            <a:r>
              <a:rPr lang="en-US" sz="2400" i="1" dirty="0"/>
              <a:t>Black Greek-Letter Organizations 2.0: New Directions in the Study of African American Fraternities and Sororities</a:t>
            </a:r>
            <a:r>
              <a:rPr lang="en-US" sz="2400" dirty="0"/>
              <a:t>. Jackson: University Press of Mississippi, 2011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Hunter, Joanna S., and Matthew W. </a:t>
            </a:r>
            <a:r>
              <a:rPr lang="en-US" sz="2400" dirty="0" err="1"/>
              <a:t>Hughey</a:t>
            </a:r>
            <a:r>
              <a:rPr lang="en-US" sz="2400" dirty="0"/>
              <a:t>. “‘It’s Not Written on Their Skin like It Is Ours’: Greek Letter Organizations in the Age of the Multicultural Imperative.” </a:t>
            </a:r>
            <a:r>
              <a:rPr lang="en-US" sz="2400" i="1" dirty="0"/>
              <a:t>Ethnicities</a:t>
            </a:r>
            <a:r>
              <a:rPr lang="en-US" sz="2400" dirty="0"/>
              <a:t> 13, no. 5 (2013): 519–43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/>
              <a:t>Kendi</a:t>
            </a:r>
            <a:r>
              <a:rPr lang="en-US" sz="2400" dirty="0"/>
              <a:t>, </a:t>
            </a:r>
            <a:r>
              <a:rPr lang="en-US" sz="2400" dirty="0" err="1"/>
              <a:t>Ibram</a:t>
            </a:r>
            <a:r>
              <a:rPr lang="en-US" sz="2400" dirty="0"/>
              <a:t> X. </a:t>
            </a:r>
            <a:r>
              <a:rPr lang="en-US" sz="2400" i="1" dirty="0"/>
              <a:t>How to Be an Antiracist</a:t>
            </a:r>
            <a:r>
              <a:rPr lang="en-US" sz="2400" dirty="0"/>
              <a:t>. New York: One World, 2019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err="1"/>
              <a:t>Syrett</a:t>
            </a:r>
            <a:r>
              <a:rPr lang="en-US" sz="2400" dirty="0"/>
              <a:t>, Nicholas L. </a:t>
            </a:r>
            <a:r>
              <a:rPr lang="en-US" sz="2400" i="1" dirty="0"/>
              <a:t>Company He Keeps: A History of White College Fraternities</a:t>
            </a:r>
            <a:r>
              <a:rPr lang="en-US" sz="2400" dirty="0"/>
              <a:t>. Chapel Hill: The University of North Carolina Press, 2009.</a:t>
            </a:r>
          </a:p>
        </p:txBody>
      </p:sp>
    </p:spTree>
    <p:extLst>
      <p:ext uri="{BB962C8B-B14F-4D97-AF65-F5344CB8AC3E}">
        <p14:creationId xmlns:p14="http://schemas.microsoft.com/office/powerpoint/2010/main" val="1763421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115" y="153488"/>
            <a:ext cx="9692640" cy="760911"/>
          </a:xfrm>
        </p:spPr>
        <p:txBody>
          <a:bodyPr/>
          <a:lstStyle/>
          <a:p>
            <a:r>
              <a:rPr lang="en-US" dirty="0" smtClean="0"/>
              <a:t>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734786"/>
            <a:ext cx="11119757" cy="5780314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3200" dirty="0" smtClean="0"/>
              <a:t>Racist: One who is supporting a racist policy through their actions or inaction or expressing a racist idea.</a:t>
            </a:r>
          </a:p>
          <a:p>
            <a:r>
              <a:rPr lang="en-US" sz="3200" dirty="0" smtClean="0"/>
              <a:t>Antiracist: One who is supporting an antiracist policy through their actions or expressing an antiracist idea.</a:t>
            </a:r>
          </a:p>
          <a:p>
            <a:endParaRPr lang="en-US" sz="3200" dirty="0" smtClean="0"/>
          </a:p>
          <a:p>
            <a:r>
              <a:rPr lang="en-US" sz="3200" dirty="0" smtClean="0"/>
              <a:t>There is no such thing as “not racist.”</a:t>
            </a:r>
          </a:p>
          <a:p>
            <a:endParaRPr lang="en-US" sz="2800" dirty="0"/>
          </a:p>
          <a:p>
            <a:pPr marL="0" indent="0">
              <a:buNone/>
            </a:pPr>
            <a:r>
              <a:rPr lang="en-US" sz="2800" dirty="0" err="1"/>
              <a:t>Kendi</a:t>
            </a:r>
            <a:r>
              <a:rPr lang="en-US" sz="2800" dirty="0"/>
              <a:t>, </a:t>
            </a:r>
            <a:r>
              <a:rPr lang="en-US" sz="2800" dirty="0" err="1"/>
              <a:t>Ibram</a:t>
            </a:r>
            <a:r>
              <a:rPr lang="en-US" sz="2800" dirty="0"/>
              <a:t> X. </a:t>
            </a:r>
            <a:r>
              <a:rPr lang="en-US" sz="2800" i="1" dirty="0"/>
              <a:t>How to Be an Antiracist</a:t>
            </a:r>
            <a:r>
              <a:rPr lang="en-US" sz="2800" dirty="0"/>
              <a:t>. New York: One World, 2019.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74746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042" y="1458579"/>
            <a:ext cx="11072572" cy="502920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masculinity?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What does it mean to be masculine, </a:t>
            </a:r>
            <a:r>
              <a:rPr lang="en-US" dirty="0" smtClean="0"/>
              <a:t>a </a:t>
            </a:r>
            <a:r>
              <a:rPr lang="en-US" dirty="0"/>
              <a:t>“real man,” a “good man,” </a:t>
            </a:r>
            <a:r>
              <a:rPr lang="en-US" dirty="0"/>
              <a:t>a “bro,” etc</a:t>
            </a:r>
            <a:r>
              <a:rPr lang="en-US" dirty="0"/>
              <a:t>.?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What </a:t>
            </a:r>
            <a:r>
              <a:rPr lang="en-US" dirty="0" smtClean="0"/>
              <a:t>is</a:t>
            </a:r>
            <a:r>
              <a:rPr lang="en-US" dirty="0" smtClean="0"/>
              <a:t> </a:t>
            </a:r>
            <a:r>
              <a:rPr lang="en-US" i="1" dirty="0" smtClean="0"/>
              <a:t>not </a:t>
            </a:r>
            <a:r>
              <a:rPr lang="en-US" dirty="0" smtClean="0"/>
              <a:t>masculine? </a:t>
            </a:r>
            <a:r>
              <a:rPr lang="en-US" dirty="0"/>
              <a:t>How does it look to fail</a:t>
            </a:r>
            <a:r>
              <a:rPr lang="en-US" dirty="0" smtClean="0"/>
              <a:t>? What are the punishments?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673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52" y="174333"/>
            <a:ext cx="9692640" cy="1325562"/>
          </a:xfrm>
        </p:spPr>
        <p:txBody>
          <a:bodyPr/>
          <a:lstStyle/>
          <a:p>
            <a:r>
              <a:rPr lang="en-US" dirty="0"/>
              <a:t>Some </a:t>
            </a:r>
            <a:r>
              <a:rPr lang="en-US" dirty="0" smtClean="0"/>
              <a:t>meanings of manliness </a:t>
            </a:r>
            <a:br>
              <a:rPr lang="en-US" dirty="0" smtClean="0"/>
            </a:br>
            <a:r>
              <a:rPr lang="en-US" dirty="0" smtClean="0"/>
              <a:t>(time, place, and culturally </a:t>
            </a:r>
            <a:r>
              <a:rPr lang="en-US" dirty="0" smtClean="0"/>
              <a:t>specific):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2226" y="837114"/>
            <a:ext cx="9192985" cy="564968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3200" dirty="0"/>
          </a:p>
          <a:p>
            <a:r>
              <a:rPr lang="en-US" sz="3200" dirty="0" smtClean="0"/>
              <a:t>Decisive/angry</a:t>
            </a:r>
          </a:p>
          <a:p>
            <a:r>
              <a:rPr lang="en-US" sz="3200" dirty="0" smtClean="0"/>
              <a:t>Sexual </a:t>
            </a:r>
            <a:r>
              <a:rPr lang="en-US" sz="3200" dirty="0"/>
              <a:t>drive</a:t>
            </a:r>
          </a:p>
          <a:p>
            <a:r>
              <a:rPr lang="en-US" sz="3200" dirty="0" smtClean="0"/>
              <a:t>Financial provider</a:t>
            </a:r>
            <a:endParaRPr lang="en-US" sz="3200" dirty="0"/>
          </a:p>
          <a:p>
            <a:r>
              <a:rPr lang="en-US" sz="3200" dirty="0" smtClean="0"/>
              <a:t>Athletic</a:t>
            </a:r>
            <a:endParaRPr lang="en-US" sz="3200" dirty="0"/>
          </a:p>
          <a:p>
            <a:r>
              <a:rPr lang="en-US" sz="3200" dirty="0" smtClean="0"/>
              <a:t>Solitary</a:t>
            </a:r>
            <a:endParaRPr lang="en-US" sz="3200" dirty="0"/>
          </a:p>
          <a:p>
            <a:r>
              <a:rPr lang="en-US" sz="3200" dirty="0"/>
              <a:t>Not a boy</a:t>
            </a:r>
          </a:p>
          <a:p>
            <a:r>
              <a:rPr lang="en-US" sz="3200" dirty="0"/>
              <a:t>Not a </a:t>
            </a:r>
            <a:r>
              <a:rPr lang="en-US" sz="3200" dirty="0" smtClean="0"/>
              <a:t>woman</a:t>
            </a:r>
          </a:p>
          <a:p>
            <a:r>
              <a:rPr lang="en-US" sz="3200" dirty="0" smtClean="0"/>
              <a:t>Not gay</a:t>
            </a:r>
            <a:endParaRPr lang="en-US" sz="3200" dirty="0"/>
          </a:p>
          <a:p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2" r="3036"/>
          <a:stretch/>
        </p:blipFill>
        <p:spPr>
          <a:xfrm>
            <a:off x="556552" y="2089360"/>
            <a:ext cx="5600701" cy="380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57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39" y="-280532"/>
            <a:ext cx="9692640" cy="1325562"/>
          </a:xfrm>
        </p:spPr>
        <p:txBody>
          <a:bodyPr/>
          <a:lstStyle/>
          <a:p>
            <a:r>
              <a:rPr lang="en-US" dirty="0" smtClean="0"/>
              <a:t>Othe</a:t>
            </a:r>
            <a:r>
              <a:rPr lang="en-US" dirty="0"/>
              <a:t>r</a:t>
            </a:r>
            <a:r>
              <a:rPr lang="en-US" dirty="0" smtClean="0"/>
              <a:t> Models of Masculinity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596" y="1091591"/>
            <a:ext cx="7576458" cy="519248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Father / family-</a:t>
            </a:r>
            <a:r>
              <a:rPr lang="en-US" sz="3600" dirty="0" smtClean="0"/>
              <a:t>oriented</a:t>
            </a:r>
            <a:endParaRPr lang="en-US" sz="3600" dirty="0" smtClean="0"/>
          </a:p>
          <a:p>
            <a:r>
              <a:rPr lang="en-US" sz="3600" dirty="0" smtClean="0"/>
              <a:t>Adventurer / wanderer</a:t>
            </a:r>
          </a:p>
          <a:p>
            <a:r>
              <a:rPr lang="en-US" sz="3600" dirty="0" smtClean="0"/>
              <a:t>Sexual domination/penetration (of any gender)</a:t>
            </a:r>
          </a:p>
          <a:p>
            <a:r>
              <a:rPr lang="en-US" sz="3600" dirty="0" smtClean="0"/>
              <a:t>Calm / deliberate</a:t>
            </a:r>
          </a:p>
          <a:p>
            <a:r>
              <a:rPr lang="en-US" sz="3600" dirty="0" smtClean="0"/>
              <a:t>Peacocking</a:t>
            </a:r>
            <a:endParaRPr lang="en-US" sz="3600" dirty="0"/>
          </a:p>
        </p:txBody>
      </p:sp>
      <p:pic>
        <p:nvPicPr>
          <p:cNvPr id="1026" name="Picture 2" descr="https://upload.wikimedia.org/wikipedia/commons/thumb/3/31/TawhiaoNLA.jpg/175px-TawhiaoN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734" y="3396343"/>
            <a:ext cx="2859530" cy="341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50069" y="6211669"/>
            <a:ext cx="31324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Tāwhiao, the second Māori King (1860–1894)</a:t>
            </a:r>
            <a:endParaRPr lang="en-US" dirty="0"/>
          </a:p>
        </p:txBody>
      </p:sp>
      <p:pic>
        <p:nvPicPr>
          <p:cNvPr id="1028" name="Picture 4" descr="https://i0.wp.com/upload.wikimedia.org/wikipedia/commons/9/93/Portrait_of_Charles_I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6414" y="-49342"/>
            <a:ext cx="3325586" cy="631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9459979" y="6265062"/>
            <a:ext cx="28411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</a:rPr>
              <a:t>Charles IX, King of France (1550-1574)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273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525" y="-321157"/>
            <a:ext cx="11862475" cy="1325562"/>
          </a:xfrm>
        </p:spPr>
        <p:txBody>
          <a:bodyPr/>
          <a:lstStyle/>
          <a:p>
            <a:r>
              <a:rPr lang="en-US" dirty="0" smtClean="0"/>
              <a:t>Masculine ideals </a:t>
            </a:r>
            <a:r>
              <a:rPr lang="en-US" dirty="0"/>
              <a:t>in white US </a:t>
            </a:r>
            <a:r>
              <a:rPr lang="en-US" dirty="0" smtClean="0"/>
              <a:t>fraternities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526" y="1233378"/>
            <a:ext cx="10823106" cy="2865094"/>
          </a:xfrm>
        </p:spPr>
        <p:txBody>
          <a:bodyPr>
            <a:noAutofit/>
          </a:bodyPr>
          <a:lstStyle/>
          <a:p>
            <a:r>
              <a:rPr lang="en-US" sz="3200" dirty="0"/>
              <a:t>Fraternities have usually been seen as reflecting the dominant norm of masculinity, the standard by which all men </a:t>
            </a:r>
            <a:r>
              <a:rPr lang="en-US" sz="3200" dirty="0" smtClean="0"/>
              <a:t>are measured</a:t>
            </a:r>
            <a:endParaRPr lang="en-US" sz="3200" dirty="0"/>
          </a:p>
          <a:p>
            <a:r>
              <a:rPr lang="en-US" sz="3200" dirty="0"/>
              <a:t>Some men considered more masculine than </a:t>
            </a:r>
            <a:r>
              <a:rPr lang="en-US" sz="3200" dirty="0" smtClean="0"/>
              <a:t>others; the </a:t>
            </a:r>
            <a:r>
              <a:rPr lang="en-US" sz="3200" dirty="0"/>
              <a:t>most masculine </a:t>
            </a:r>
            <a:r>
              <a:rPr lang="en-US" sz="3200" dirty="0" smtClean="0"/>
              <a:t>are rewarded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" t="2672" b="3923"/>
          <a:stretch/>
        </p:blipFill>
        <p:spPr>
          <a:xfrm>
            <a:off x="6727370" y="3461657"/>
            <a:ext cx="5464629" cy="33963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484646" y="3954742"/>
            <a:ext cx="60876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Most American men are aware of these standards and try to meet them, but can’t because zero sum -- this creates anxiety, overcompensation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36624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" y="213360"/>
            <a:ext cx="9979152" cy="753592"/>
          </a:xfrm>
        </p:spPr>
        <p:txBody>
          <a:bodyPr/>
          <a:lstStyle/>
          <a:p>
            <a:r>
              <a:rPr lang="en-US" dirty="0" smtClean="0"/>
              <a:t>Mid-19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" y="1097280"/>
            <a:ext cx="11617234" cy="5440680"/>
          </a:xfrm>
        </p:spPr>
        <p:txBody>
          <a:bodyPr>
            <a:noAutofit/>
          </a:bodyPr>
          <a:lstStyle/>
          <a:p>
            <a:r>
              <a:rPr lang="en-US" sz="2800" dirty="0" smtClean="0"/>
              <a:t>White US </a:t>
            </a:r>
            <a:r>
              <a:rPr lang="en-US" sz="2800" dirty="0"/>
              <a:t>c</a:t>
            </a:r>
            <a:r>
              <a:rPr lang="en-US" sz="2800" dirty="0" smtClean="0"/>
              <a:t>ollege </a:t>
            </a:r>
            <a:r>
              <a:rPr lang="en-US" sz="2800" dirty="0"/>
              <a:t>f</a:t>
            </a:r>
            <a:r>
              <a:rPr lang="en-US" sz="2800" dirty="0" smtClean="0"/>
              <a:t>raternities </a:t>
            </a:r>
            <a:r>
              <a:rPr lang="en-US" sz="2800" dirty="0"/>
              <a:t>from 1825 </a:t>
            </a:r>
            <a:r>
              <a:rPr lang="en-US" sz="2800" dirty="0" smtClean="0"/>
              <a:t>on; mostly </a:t>
            </a:r>
            <a:r>
              <a:rPr lang="en-US" sz="2800" dirty="0"/>
              <a:t>in all-male universities</a:t>
            </a:r>
          </a:p>
          <a:p>
            <a:r>
              <a:rPr lang="en-US" sz="2800" dirty="0" smtClean="0"/>
              <a:t>Inherently exclusionary; in </a:t>
            </a:r>
            <a:r>
              <a:rPr lang="en-US" sz="2800" dirty="0"/>
              <a:t>opposition to poorer, more rule-following classmates studying to join the ministry</a:t>
            </a:r>
          </a:p>
          <a:p>
            <a:r>
              <a:rPr lang="en-US" sz="2800" dirty="0"/>
              <a:t>Good academic standing valued, but not working too hard for it</a:t>
            </a:r>
          </a:p>
          <a:p>
            <a:r>
              <a:rPr lang="en-US" sz="2800" dirty="0"/>
              <a:t>Refined social </a:t>
            </a:r>
            <a:r>
              <a:rPr lang="en-US" sz="2800" dirty="0" smtClean="0"/>
              <a:t>graces of the era </a:t>
            </a:r>
            <a:r>
              <a:rPr lang="en-US" sz="2800" dirty="0"/>
              <a:t>– manners, public speaking, performance – Greek, Latin, drama, poetry</a:t>
            </a:r>
          </a:p>
          <a:p>
            <a:r>
              <a:rPr lang="en-US" sz="2800" dirty="0"/>
              <a:t>Camaraderie, brotherhood – social bonds would help in future business careers; loyalty to brothers in opposition to other groups – competition would be done </a:t>
            </a:r>
            <a:r>
              <a:rPr lang="en-US" sz="2800" dirty="0" smtClean="0"/>
              <a:t>together, not as individuals</a:t>
            </a: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99540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856" y="-204529"/>
            <a:ext cx="9692640" cy="1325562"/>
          </a:xfrm>
        </p:spPr>
        <p:txBody>
          <a:bodyPr/>
          <a:lstStyle/>
          <a:p>
            <a:r>
              <a:rPr lang="en-US" dirty="0"/>
              <a:t>Late 19</a:t>
            </a:r>
            <a:r>
              <a:rPr lang="en-US" baseline="30000" dirty="0"/>
              <a:t>th</a:t>
            </a:r>
            <a:r>
              <a:rPr lang="en-US" dirty="0"/>
              <a:t> to early 20</a:t>
            </a:r>
            <a:r>
              <a:rPr lang="en-US" baseline="30000" dirty="0"/>
              <a:t>th</a:t>
            </a:r>
            <a:r>
              <a:rPr lang="en-US" dirty="0"/>
              <a:t> century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69" y="1253331"/>
            <a:ext cx="6819019" cy="5408553"/>
          </a:xfrm>
        </p:spPr>
        <p:txBody>
          <a:bodyPr>
            <a:normAutofit/>
          </a:bodyPr>
          <a:lstStyle/>
          <a:p>
            <a:r>
              <a:rPr lang="en-US" sz="2800" dirty="0"/>
              <a:t>Shift from academic ideals to sports</a:t>
            </a:r>
          </a:p>
          <a:p>
            <a:r>
              <a:rPr lang="en-US" sz="2800" dirty="0"/>
              <a:t>More immigrants came to college – led to more exclusion, whites and Protestants only </a:t>
            </a:r>
          </a:p>
          <a:p>
            <a:r>
              <a:rPr lang="en-US" sz="2800" dirty="0"/>
              <a:t>Good manners and social training</a:t>
            </a:r>
          </a:p>
          <a:p>
            <a:r>
              <a:rPr lang="en-US" sz="2800" dirty="0"/>
              <a:t>Some contradiction between this and rise of drinking culture (to excess) – also smoking, gambling, dancing, theater, partying at away games</a:t>
            </a:r>
          </a:p>
          <a:p>
            <a:r>
              <a:rPr lang="en-US" sz="2800" dirty="0"/>
              <a:t>Goal: gentleman in public, rowdy in private </a:t>
            </a:r>
          </a:p>
        </p:txBody>
      </p:sp>
      <p:sp>
        <p:nvSpPr>
          <p:cNvPr id="4" name="Rectangle 3"/>
          <p:cNvSpPr/>
          <p:nvPr/>
        </p:nvSpPr>
        <p:spPr>
          <a:xfrm>
            <a:off x="4251960" y="3244334"/>
            <a:ext cx="1968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257" y="1729394"/>
            <a:ext cx="5031743" cy="376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526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68" y="-461368"/>
            <a:ext cx="9692640" cy="1325562"/>
          </a:xfrm>
        </p:spPr>
        <p:txBody>
          <a:bodyPr/>
          <a:lstStyle/>
          <a:p>
            <a:r>
              <a:rPr lang="en-US" dirty="0" smtClean="0"/>
              <a:t>Black Greek-Letter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68" y="1253331"/>
            <a:ext cx="7176603" cy="5457711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9 BGLOs under the National Pan-Hellenic Council (5 fraternities, 4 sororities) – “The Divine Nine”</a:t>
            </a:r>
          </a:p>
          <a:p>
            <a:r>
              <a:rPr lang="en-US" sz="3200" dirty="0" smtClean="0"/>
              <a:t>Early 20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c. created both at predominantly white colleges (PWIs) and black institutions (HBCUs)</a:t>
            </a:r>
          </a:p>
          <a:p>
            <a:r>
              <a:rPr lang="en-US" sz="3200" dirty="0" smtClean="0"/>
              <a:t>Jim Crow era – black students </a:t>
            </a:r>
            <a:r>
              <a:rPr lang="en-US" sz="3200" dirty="0"/>
              <a:t>e</a:t>
            </a:r>
            <a:r>
              <a:rPr lang="en-US" sz="3200" dirty="0" smtClean="0"/>
              <a:t>xcluded from social, literary, and athletic organizations, thus started their own</a:t>
            </a:r>
          </a:p>
          <a:p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4251960" y="3244334"/>
            <a:ext cx="1968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 </a:t>
            </a:r>
          </a:p>
        </p:txBody>
      </p:sp>
      <p:pic>
        <p:nvPicPr>
          <p:cNvPr id="2050" name="Picture 2" descr="https://upload.wikimedia.org/wikipedia/commons/thumb/2/2d/Alpha_Kappa_Nu_-_Founders.jpg/220px-Alpha_Kappa_Nu_-_Found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071" y="759290"/>
            <a:ext cx="4816929" cy="295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118041" y="3345803"/>
            <a:ext cx="3251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Alpha Kappa Nu, 1903-1905</a:t>
            </a:r>
            <a:endParaRPr lang="en-US" dirty="0"/>
          </a:p>
        </p:txBody>
      </p:sp>
      <p:pic>
        <p:nvPicPr>
          <p:cNvPr id="9" name="Picture 2" descr="In the 1970s, a group of African-American men gather for a stylin' photo.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5" t="13369" r="10245" b="7076"/>
          <a:stretch/>
        </p:blipFill>
        <p:spPr bwMode="auto">
          <a:xfrm>
            <a:off x="7870371" y="3771900"/>
            <a:ext cx="4321629" cy="306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082644" y="6439301"/>
            <a:ext cx="4109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Kappa Alpha Psi, mid1970s, U. </a:t>
            </a:r>
            <a:r>
              <a:rPr lang="en-US" dirty="0" err="1" smtClean="0"/>
              <a:t>Cin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74241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15951</TotalTime>
  <Words>570</Words>
  <Application>Microsoft Office PowerPoint</Application>
  <PresentationFormat>Widescreen</PresentationFormat>
  <Paragraphs>89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Century Schoolbook</vt:lpstr>
      <vt:lpstr>Wingdings 2</vt:lpstr>
      <vt:lpstr>View</vt:lpstr>
      <vt:lpstr>Becoming Bros: The History of Fraternity Masculinity  The Last Lecture Series 9.25.19 </vt:lpstr>
      <vt:lpstr>Definitions</vt:lpstr>
      <vt:lpstr>What is masculinity?  What does it mean to be masculine, a “real man,” a “good man,” a “bro,” etc.?   What is not masculine? How does it look to fail? What are the punishments?  </vt:lpstr>
      <vt:lpstr>Some meanings of manliness  (time, place, and culturally specific):</vt:lpstr>
      <vt:lpstr>Other Models of Masculinity</vt:lpstr>
      <vt:lpstr>Masculine ideals in white US fraternities</vt:lpstr>
      <vt:lpstr>Mid-19th century</vt:lpstr>
      <vt:lpstr>Late 19th to early 20th century</vt:lpstr>
      <vt:lpstr>Black Greek-Letter Organizations</vt:lpstr>
      <vt:lpstr>20th century</vt:lpstr>
      <vt:lpstr>So what? Now what?</vt:lpstr>
      <vt:lpstr>https://www.kappaalphaorder.org/chapters/wake-forest-university/  </vt:lpstr>
      <vt:lpstr>PowerPoint Presentation</vt:lpstr>
      <vt:lpstr>PowerPoint Presentation</vt:lpstr>
      <vt:lpstr> DeSantis, Alan D., and Alan D. D. DeSantis. Inside Greek U.: Fraternities, Sororities, and the Pursuit of Pleasure, Power, and Prestige. Lexington: University Press of Kentucky, 2007.  DiAngelo, Robin. White Fragility: Why It’s So Hard for White People to Talk About Racism. Boston: Beacon Press, 2018.  Flanagan, Caitlin. “The Dark Power of Fraternities.” The Atlantic, March 2014.  Hughey, Matthew W., Gregory S. Parks, and Theda Skocpol. Black Greek-Letter Organizations 2.0: New Directions in the Study of African American Fraternities and Sororities. Jackson: University Press of Mississippi, 2011.  Hunter, Joanna S., and Matthew W. Hughey. “‘It’s Not Written on Their Skin like It Is Ours’: Greek Letter Organizations in the Age of the Multicultural Imperative.” Ethnicities 13, no. 5 (2013): 519–43.  Kendi, Ibram X. How to Be an Antiracist. New York: One World, 2019.  Syrett, Nicholas L. Company He Keeps: A History of White College Fraternities. Chapel Hill: The University of North Carolina Press, 2009.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Yarfitz, Mir H.</dc:creator>
  <cp:lastModifiedBy>Yarfitz, Mir H.</cp:lastModifiedBy>
  <cp:revision>63</cp:revision>
  <dcterms:created xsi:type="dcterms:W3CDTF">2017-04-11T20:09:50Z</dcterms:created>
  <dcterms:modified xsi:type="dcterms:W3CDTF">2019-09-25T20:14:06Z</dcterms:modified>
</cp:coreProperties>
</file>